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3"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3" d="100"/>
          <a:sy n="103" d="100"/>
        </p:scale>
        <p:origin x="13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E210EB-B99D-4EB6-8B9F-98E3D3DD5CA2}" type="datetimeFigureOut">
              <a:rPr lang="en-US" smtClean="0"/>
              <a:t>3/30/2020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C79A5B-BDE2-406D-B705-7D9AD702D93F}" type="slidenum">
              <a:rPr lang="en-US" smtClean="0"/>
              <a:t>‹#›</a:t>
            </a:fld>
            <a:endParaRPr lang="en-US"/>
          </a:p>
        </p:txBody>
      </p:sp>
    </p:spTree>
    <p:extLst>
      <p:ext uri="{BB962C8B-B14F-4D97-AF65-F5344CB8AC3E}">
        <p14:creationId xmlns:p14="http://schemas.microsoft.com/office/powerpoint/2010/main" val="2843379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protocol applies only to the specific patients that qualify.  EMS is not permitted to solicit refusals from patients with other complaints, or from patients that do not fit the protocol algorithm categories.  The EMT completing the interview and assessment must complete a detailed PCR that addresses all of the algorithm conditions. We expect that this protocol will expire when the State of Emergency expires, but we will be formally notified by OEMS/DPH.</a:t>
            </a:r>
          </a:p>
        </p:txBody>
      </p:sp>
      <p:sp>
        <p:nvSpPr>
          <p:cNvPr id="4" name="Slide Number Placeholder 3"/>
          <p:cNvSpPr>
            <a:spLocks noGrp="1"/>
          </p:cNvSpPr>
          <p:nvPr>
            <p:ph type="sldNum" sz="quarter" idx="5"/>
          </p:nvPr>
        </p:nvSpPr>
        <p:spPr/>
        <p:txBody>
          <a:bodyPr/>
          <a:lstStyle/>
          <a:p>
            <a:fld id="{4EC79A5B-BDE2-406D-B705-7D9AD702D93F}" type="slidenum">
              <a:rPr lang="en-US" smtClean="0"/>
              <a:t>2</a:t>
            </a:fld>
            <a:endParaRPr lang="en-US"/>
          </a:p>
        </p:txBody>
      </p:sp>
    </p:spTree>
    <p:extLst>
      <p:ext uri="{BB962C8B-B14F-4D97-AF65-F5344CB8AC3E}">
        <p14:creationId xmlns:p14="http://schemas.microsoft.com/office/powerpoint/2010/main" val="3832160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Clearly the patients that would qualify for non-transport must meet specific conditions and will present on the mild side with symptoms. Persons outside the age parameters, regardless of mild symptoms, do not qualify. Note that the provider must obtain vitals, including pulse oximetry.</a:t>
            </a:r>
          </a:p>
        </p:txBody>
      </p:sp>
      <p:sp>
        <p:nvSpPr>
          <p:cNvPr id="4" name="Slide Number Placeholder 3"/>
          <p:cNvSpPr>
            <a:spLocks noGrp="1"/>
          </p:cNvSpPr>
          <p:nvPr>
            <p:ph type="sldNum" sz="quarter" idx="5"/>
          </p:nvPr>
        </p:nvSpPr>
        <p:spPr/>
        <p:txBody>
          <a:bodyPr/>
          <a:lstStyle/>
          <a:p>
            <a:fld id="{4EC79A5B-BDE2-406D-B705-7D9AD702D93F}" type="slidenum">
              <a:rPr lang="en-US" smtClean="0"/>
              <a:t>3</a:t>
            </a:fld>
            <a:endParaRPr lang="en-US"/>
          </a:p>
        </p:txBody>
      </p:sp>
    </p:spTree>
    <p:extLst>
      <p:ext uri="{BB962C8B-B14F-4D97-AF65-F5344CB8AC3E}">
        <p14:creationId xmlns:p14="http://schemas.microsoft.com/office/powerpoint/2010/main" val="2705501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patient interview and assessment must include determination of the conditions/symptoms listed.  Contact online Medical Control (preferably by recorded phone line, but use radio if necessary).  Explain to the patient that Medical Control approves them to self-care at home and obtain agreement from patient. Recommend patient contact their PCP for phone or telehealth consult.  Provide ‘informed refusal’ information, i.e., invite patient to call 911 if symptoms worsen and provide examples.  NO SIGNATURE is required from these patients. NOTE: expect that some patients may want to be transported because they want to be tested for COVID.  </a:t>
            </a:r>
          </a:p>
        </p:txBody>
      </p:sp>
      <p:sp>
        <p:nvSpPr>
          <p:cNvPr id="4" name="Slide Number Placeholder 3"/>
          <p:cNvSpPr>
            <a:spLocks noGrp="1"/>
          </p:cNvSpPr>
          <p:nvPr>
            <p:ph type="sldNum" sz="quarter" idx="5"/>
          </p:nvPr>
        </p:nvSpPr>
        <p:spPr/>
        <p:txBody>
          <a:bodyPr/>
          <a:lstStyle/>
          <a:p>
            <a:fld id="{4EC79A5B-BDE2-406D-B705-7D9AD702D93F}" type="slidenum">
              <a:rPr lang="en-US" smtClean="0"/>
              <a:t>4</a:t>
            </a:fld>
            <a:endParaRPr lang="en-US"/>
          </a:p>
        </p:txBody>
      </p:sp>
    </p:spTree>
    <p:extLst>
      <p:ext uri="{BB962C8B-B14F-4D97-AF65-F5344CB8AC3E}">
        <p14:creationId xmlns:p14="http://schemas.microsoft.com/office/powerpoint/2010/main" val="3646091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n95 mask is not needed unless aerosolizing treatments are ongoing.  Simple assessment, interview and vital signs requires only a surgical/face mask, eye protection, gloves, gown </a:t>
            </a:r>
          </a:p>
        </p:txBody>
      </p:sp>
      <p:sp>
        <p:nvSpPr>
          <p:cNvPr id="4" name="Slide Number Placeholder 3"/>
          <p:cNvSpPr>
            <a:spLocks noGrp="1"/>
          </p:cNvSpPr>
          <p:nvPr>
            <p:ph type="sldNum" sz="quarter" idx="5"/>
          </p:nvPr>
        </p:nvSpPr>
        <p:spPr/>
        <p:txBody>
          <a:bodyPr/>
          <a:lstStyle/>
          <a:p>
            <a:fld id="{4EC79A5B-BDE2-406D-B705-7D9AD702D93F}" type="slidenum">
              <a:rPr lang="en-US" smtClean="0"/>
              <a:t>5</a:t>
            </a:fld>
            <a:endParaRPr lang="en-US"/>
          </a:p>
        </p:txBody>
      </p:sp>
    </p:spTree>
    <p:extLst>
      <p:ext uri="{BB962C8B-B14F-4D97-AF65-F5344CB8AC3E}">
        <p14:creationId xmlns:p14="http://schemas.microsoft.com/office/powerpoint/2010/main" val="3006729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algorithm specifies fever as ‘measured’ or ‘subjective’  See current definitions on slide  Going forward, thermometers have been approved as required equipment for 2021 implementation.  Ambulances may carry thermometers currently but are not required.  Follow manufacturers’ instructions. ‘No-Touch’ thermometers that scan forehead work best when skin oils are cleaned off of forehead (e.g. with alcohol prep) and thermometer is recommended distance from skin. Tympanic thermometers require replacement probe covers for each patient.</a:t>
            </a:r>
          </a:p>
        </p:txBody>
      </p:sp>
      <p:sp>
        <p:nvSpPr>
          <p:cNvPr id="4" name="Slide Number Placeholder 3"/>
          <p:cNvSpPr>
            <a:spLocks noGrp="1"/>
          </p:cNvSpPr>
          <p:nvPr>
            <p:ph type="sldNum" sz="quarter" idx="5"/>
          </p:nvPr>
        </p:nvSpPr>
        <p:spPr/>
        <p:txBody>
          <a:bodyPr/>
          <a:lstStyle/>
          <a:p>
            <a:fld id="{4EC79A5B-BDE2-406D-B705-7D9AD702D93F}" type="slidenum">
              <a:rPr lang="en-US" smtClean="0"/>
              <a:t>7</a:t>
            </a:fld>
            <a:endParaRPr lang="en-US"/>
          </a:p>
        </p:txBody>
      </p:sp>
    </p:spTree>
    <p:extLst>
      <p:ext uri="{BB962C8B-B14F-4D97-AF65-F5344CB8AC3E}">
        <p14:creationId xmlns:p14="http://schemas.microsoft.com/office/powerpoint/2010/main" val="1681694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C79A5B-BDE2-406D-B705-7D9AD702D93F}" type="slidenum">
              <a:rPr lang="en-US" smtClean="0"/>
              <a:t>8</a:t>
            </a:fld>
            <a:endParaRPr lang="en-US"/>
          </a:p>
        </p:txBody>
      </p:sp>
    </p:spTree>
    <p:extLst>
      <p:ext uri="{BB962C8B-B14F-4D97-AF65-F5344CB8AC3E}">
        <p14:creationId xmlns:p14="http://schemas.microsoft.com/office/powerpoint/2010/main" val="1805078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E67D8-8E86-4A27-898F-46F23F6E3E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863E90-4C08-4C94-8A9B-3E621EAA8C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DC28CC-77D1-4282-8701-A7AD689F0494}"/>
              </a:ext>
            </a:extLst>
          </p:cNvPr>
          <p:cNvSpPr>
            <a:spLocks noGrp="1"/>
          </p:cNvSpPr>
          <p:nvPr>
            <p:ph type="dt" sz="half" idx="10"/>
          </p:nvPr>
        </p:nvSpPr>
        <p:spPr/>
        <p:txBody>
          <a:bodyPr/>
          <a:lstStyle/>
          <a:p>
            <a:fld id="{3B138EB7-BFC0-46E9-8E16-7BA89CCDEBE2}" type="datetimeFigureOut">
              <a:rPr lang="en-US" smtClean="0"/>
              <a:t>3/30/2020</a:t>
            </a:fld>
            <a:endParaRPr lang="en-US"/>
          </a:p>
        </p:txBody>
      </p:sp>
      <p:sp>
        <p:nvSpPr>
          <p:cNvPr id="5" name="Footer Placeholder 4">
            <a:extLst>
              <a:ext uri="{FF2B5EF4-FFF2-40B4-BE49-F238E27FC236}">
                <a16:creationId xmlns:a16="http://schemas.microsoft.com/office/drawing/2014/main" id="{AAB1CF9F-34C9-4FA1-AA40-B39A6BD6AE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ABCC59-2FF8-423A-B118-17FABFE9B57C}"/>
              </a:ext>
            </a:extLst>
          </p:cNvPr>
          <p:cNvSpPr>
            <a:spLocks noGrp="1"/>
          </p:cNvSpPr>
          <p:nvPr>
            <p:ph type="sldNum" sz="quarter" idx="12"/>
          </p:nvPr>
        </p:nvSpPr>
        <p:spPr/>
        <p:txBody>
          <a:bodyPr/>
          <a:lstStyle/>
          <a:p>
            <a:fld id="{6999ACAA-47B4-4709-AFCE-F01F34AA9DBB}" type="slidenum">
              <a:rPr lang="en-US" smtClean="0"/>
              <a:t>‹#›</a:t>
            </a:fld>
            <a:endParaRPr lang="en-US"/>
          </a:p>
        </p:txBody>
      </p:sp>
    </p:spTree>
    <p:extLst>
      <p:ext uri="{BB962C8B-B14F-4D97-AF65-F5344CB8AC3E}">
        <p14:creationId xmlns:p14="http://schemas.microsoft.com/office/powerpoint/2010/main" val="131627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7B44-992A-442D-89C4-B592211E0B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CB6244-0F14-4A20-B7EE-4A8F0249D1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47832-0CDA-4879-B304-850D51B70F0C}"/>
              </a:ext>
            </a:extLst>
          </p:cNvPr>
          <p:cNvSpPr>
            <a:spLocks noGrp="1"/>
          </p:cNvSpPr>
          <p:nvPr>
            <p:ph type="dt" sz="half" idx="10"/>
          </p:nvPr>
        </p:nvSpPr>
        <p:spPr/>
        <p:txBody>
          <a:bodyPr/>
          <a:lstStyle/>
          <a:p>
            <a:fld id="{3B138EB7-BFC0-46E9-8E16-7BA89CCDEBE2}" type="datetimeFigureOut">
              <a:rPr lang="en-US" smtClean="0"/>
              <a:t>3/30/2020</a:t>
            </a:fld>
            <a:endParaRPr lang="en-US"/>
          </a:p>
        </p:txBody>
      </p:sp>
      <p:sp>
        <p:nvSpPr>
          <p:cNvPr id="5" name="Footer Placeholder 4">
            <a:extLst>
              <a:ext uri="{FF2B5EF4-FFF2-40B4-BE49-F238E27FC236}">
                <a16:creationId xmlns:a16="http://schemas.microsoft.com/office/drawing/2014/main" id="{E23C3D7C-B9C0-4498-B46F-C6168F9538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2505E1-2B7B-4A80-B799-B21CCD6290C2}"/>
              </a:ext>
            </a:extLst>
          </p:cNvPr>
          <p:cNvSpPr>
            <a:spLocks noGrp="1"/>
          </p:cNvSpPr>
          <p:nvPr>
            <p:ph type="sldNum" sz="quarter" idx="12"/>
          </p:nvPr>
        </p:nvSpPr>
        <p:spPr/>
        <p:txBody>
          <a:bodyPr/>
          <a:lstStyle/>
          <a:p>
            <a:fld id="{6999ACAA-47B4-4709-AFCE-F01F34AA9DBB}" type="slidenum">
              <a:rPr lang="en-US" smtClean="0"/>
              <a:t>‹#›</a:t>
            </a:fld>
            <a:endParaRPr lang="en-US"/>
          </a:p>
        </p:txBody>
      </p:sp>
    </p:spTree>
    <p:extLst>
      <p:ext uri="{BB962C8B-B14F-4D97-AF65-F5344CB8AC3E}">
        <p14:creationId xmlns:p14="http://schemas.microsoft.com/office/powerpoint/2010/main" val="2822890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935281-76BE-4856-AD6D-063674840B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7C0FB2-79E9-4A84-815A-4BC096821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21CB16-FB45-40F1-B49E-4A922B7A1E72}"/>
              </a:ext>
            </a:extLst>
          </p:cNvPr>
          <p:cNvSpPr>
            <a:spLocks noGrp="1"/>
          </p:cNvSpPr>
          <p:nvPr>
            <p:ph type="dt" sz="half" idx="10"/>
          </p:nvPr>
        </p:nvSpPr>
        <p:spPr/>
        <p:txBody>
          <a:bodyPr/>
          <a:lstStyle/>
          <a:p>
            <a:fld id="{3B138EB7-BFC0-46E9-8E16-7BA89CCDEBE2}" type="datetimeFigureOut">
              <a:rPr lang="en-US" smtClean="0"/>
              <a:t>3/30/2020</a:t>
            </a:fld>
            <a:endParaRPr lang="en-US"/>
          </a:p>
        </p:txBody>
      </p:sp>
      <p:sp>
        <p:nvSpPr>
          <p:cNvPr id="5" name="Footer Placeholder 4">
            <a:extLst>
              <a:ext uri="{FF2B5EF4-FFF2-40B4-BE49-F238E27FC236}">
                <a16:creationId xmlns:a16="http://schemas.microsoft.com/office/drawing/2014/main" id="{FE313D50-9B84-42EC-A896-E7170DD7D5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47AB7-D988-4B35-84E6-81E7425D1A19}"/>
              </a:ext>
            </a:extLst>
          </p:cNvPr>
          <p:cNvSpPr>
            <a:spLocks noGrp="1"/>
          </p:cNvSpPr>
          <p:nvPr>
            <p:ph type="sldNum" sz="quarter" idx="12"/>
          </p:nvPr>
        </p:nvSpPr>
        <p:spPr/>
        <p:txBody>
          <a:bodyPr/>
          <a:lstStyle/>
          <a:p>
            <a:fld id="{6999ACAA-47B4-4709-AFCE-F01F34AA9DBB}" type="slidenum">
              <a:rPr lang="en-US" smtClean="0"/>
              <a:t>‹#›</a:t>
            </a:fld>
            <a:endParaRPr lang="en-US"/>
          </a:p>
        </p:txBody>
      </p:sp>
    </p:spTree>
    <p:extLst>
      <p:ext uri="{BB962C8B-B14F-4D97-AF65-F5344CB8AC3E}">
        <p14:creationId xmlns:p14="http://schemas.microsoft.com/office/powerpoint/2010/main" val="2607411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C8BB6-3FBE-428F-905B-7A7244DD10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86B42C-3F3E-44E5-BDEE-883BE529A5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A52154-BC19-4286-9E48-A082F59312DA}"/>
              </a:ext>
            </a:extLst>
          </p:cNvPr>
          <p:cNvSpPr>
            <a:spLocks noGrp="1"/>
          </p:cNvSpPr>
          <p:nvPr>
            <p:ph type="dt" sz="half" idx="10"/>
          </p:nvPr>
        </p:nvSpPr>
        <p:spPr/>
        <p:txBody>
          <a:bodyPr/>
          <a:lstStyle/>
          <a:p>
            <a:fld id="{3B138EB7-BFC0-46E9-8E16-7BA89CCDEBE2}" type="datetimeFigureOut">
              <a:rPr lang="en-US" smtClean="0"/>
              <a:t>3/30/2020</a:t>
            </a:fld>
            <a:endParaRPr lang="en-US"/>
          </a:p>
        </p:txBody>
      </p:sp>
      <p:sp>
        <p:nvSpPr>
          <p:cNvPr id="5" name="Footer Placeholder 4">
            <a:extLst>
              <a:ext uri="{FF2B5EF4-FFF2-40B4-BE49-F238E27FC236}">
                <a16:creationId xmlns:a16="http://schemas.microsoft.com/office/drawing/2014/main" id="{D59CD1E7-9B91-4BB9-B26A-89D9056884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DB960-5951-454F-B91C-651399A3A16D}"/>
              </a:ext>
            </a:extLst>
          </p:cNvPr>
          <p:cNvSpPr>
            <a:spLocks noGrp="1"/>
          </p:cNvSpPr>
          <p:nvPr>
            <p:ph type="sldNum" sz="quarter" idx="12"/>
          </p:nvPr>
        </p:nvSpPr>
        <p:spPr/>
        <p:txBody>
          <a:bodyPr/>
          <a:lstStyle/>
          <a:p>
            <a:fld id="{6999ACAA-47B4-4709-AFCE-F01F34AA9DBB}" type="slidenum">
              <a:rPr lang="en-US" smtClean="0"/>
              <a:t>‹#›</a:t>
            </a:fld>
            <a:endParaRPr lang="en-US"/>
          </a:p>
        </p:txBody>
      </p:sp>
    </p:spTree>
    <p:extLst>
      <p:ext uri="{BB962C8B-B14F-4D97-AF65-F5344CB8AC3E}">
        <p14:creationId xmlns:p14="http://schemas.microsoft.com/office/powerpoint/2010/main" val="418358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AF33F-1139-4B31-BCFF-41A3218185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945400-2026-40C9-A1D1-8BFD8E0D20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DD65B7-2621-49C7-86EC-2B1AF6F55336}"/>
              </a:ext>
            </a:extLst>
          </p:cNvPr>
          <p:cNvSpPr>
            <a:spLocks noGrp="1"/>
          </p:cNvSpPr>
          <p:nvPr>
            <p:ph type="dt" sz="half" idx="10"/>
          </p:nvPr>
        </p:nvSpPr>
        <p:spPr/>
        <p:txBody>
          <a:bodyPr/>
          <a:lstStyle/>
          <a:p>
            <a:fld id="{3B138EB7-BFC0-46E9-8E16-7BA89CCDEBE2}" type="datetimeFigureOut">
              <a:rPr lang="en-US" smtClean="0"/>
              <a:t>3/30/2020</a:t>
            </a:fld>
            <a:endParaRPr lang="en-US"/>
          </a:p>
        </p:txBody>
      </p:sp>
      <p:sp>
        <p:nvSpPr>
          <p:cNvPr id="5" name="Footer Placeholder 4">
            <a:extLst>
              <a:ext uri="{FF2B5EF4-FFF2-40B4-BE49-F238E27FC236}">
                <a16:creationId xmlns:a16="http://schemas.microsoft.com/office/drawing/2014/main" id="{7B28AAEC-F10F-44D9-9904-E280EFC1F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F65296-92E8-4CDA-86B3-F1C4D8858259}"/>
              </a:ext>
            </a:extLst>
          </p:cNvPr>
          <p:cNvSpPr>
            <a:spLocks noGrp="1"/>
          </p:cNvSpPr>
          <p:nvPr>
            <p:ph type="sldNum" sz="quarter" idx="12"/>
          </p:nvPr>
        </p:nvSpPr>
        <p:spPr/>
        <p:txBody>
          <a:bodyPr/>
          <a:lstStyle/>
          <a:p>
            <a:fld id="{6999ACAA-47B4-4709-AFCE-F01F34AA9DBB}" type="slidenum">
              <a:rPr lang="en-US" smtClean="0"/>
              <a:t>‹#›</a:t>
            </a:fld>
            <a:endParaRPr lang="en-US"/>
          </a:p>
        </p:txBody>
      </p:sp>
    </p:spTree>
    <p:extLst>
      <p:ext uri="{BB962C8B-B14F-4D97-AF65-F5344CB8AC3E}">
        <p14:creationId xmlns:p14="http://schemas.microsoft.com/office/powerpoint/2010/main" val="3750869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0C6DE-E92E-4C40-8403-F160A8538C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A11FE9-98E8-451B-880C-B8AC61BF2C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BA2C86-0F3B-486F-B8BA-15CC323D06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3F6C66-FBC3-4BA5-B2B6-78B056973433}"/>
              </a:ext>
            </a:extLst>
          </p:cNvPr>
          <p:cNvSpPr>
            <a:spLocks noGrp="1"/>
          </p:cNvSpPr>
          <p:nvPr>
            <p:ph type="dt" sz="half" idx="10"/>
          </p:nvPr>
        </p:nvSpPr>
        <p:spPr/>
        <p:txBody>
          <a:bodyPr/>
          <a:lstStyle/>
          <a:p>
            <a:fld id="{3B138EB7-BFC0-46E9-8E16-7BA89CCDEBE2}" type="datetimeFigureOut">
              <a:rPr lang="en-US" smtClean="0"/>
              <a:t>3/30/2020</a:t>
            </a:fld>
            <a:endParaRPr lang="en-US"/>
          </a:p>
        </p:txBody>
      </p:sp>
      <p:sp>
        <p:nvSpPr>
          <p:cNvPr id="6" name="Footer Placeholder 5">
            <a:extLst>
              <a:ext uri="{FF2B5EF4-FFF2-40B4-BE49-F238E27FC236}">
                <a16:creationId xmlns:a16="http://schemas.microsoft.com/office/drawing/2014/main" id="{593B6F86-0EA1-4EE8-9810-6408F321AA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BC10C2-D12F-43DD-ADE9-D75A526CF68C}"/>
              </a:ext>
            </a:extLst>
          </p:cNvPr>
          <p:cNvSpPr>
            <a:spLocks noGrp="1"/>
          </p:cNvSpPr>
          <p:nvPr>
            <p:ph type="sldNum" sz="quarter" idx="12"/>
          </p:nvPr>
        </p:nvSpPr>
        <p:spPr/>
        <p:txBody>
          <a:bodyPr/>
          <a:lstStyle/>
          <a:p>
            <a:fld id="{6999ACAA-47B4-4709-AFCE-F01F34AA9DBB}" type="slidenum">
              <a:rPr lang="en-US" smtClean="0"/>
              <a:t>‹#›</a:t>
            </a:fld>
            <a:endParaRPr lang="en-US"/>
          </a:p>
        </p:txBody>
      </p:sp>
    </p:spTree>
    <p:extLst>
      <p:ext uri="{BB962C8B-B14F-4D97-AF65-F5344CB8AC3E}">
        <p14:creationId xmlns:p14="http://schemas.microsoft.com/office/powerpoint/2010/main" val="426132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40EBB-430D-4D91-B1EA-82C5E2CF46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017643-923D-47DA-8F66-EEF88F7F26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E43916-CFC4-4194-96FF-8CE1CBB0C2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A877A9-F4F4-4574-B92C-EBC93481A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CBA7ED-073C-46B1-8E7B-35877F6ABB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F1FB89-57C1-44E7-B9C9-AB798ED88C81}"/>
              </a:ext>
            </a:extLst>
          </p:cNvPr>
          <p:cNvSpPr>
            <a:spLocks noGrp="1"/>
          </p:cNvSpPr>
          <p:nvPr>
            <p:ph type="dt" sz="half" idx="10"/>
          </p:nvPr>
        </p:nvSpPr>
        <p:spPr/>
        <p:txBody>
          <a:bodyPr/>
          <a:lstStyle/>
          <a:p>
            <a:fld id="{3B138EB7-BFC0-46E9-8E16-7BA89CCDEBE2}" type="datetimeFigureOut">
              <a:rPr lang="en-US" smtClean="0"/>
              <a:t>3/30/2020</a:t>
            </a:fld>
            <a:endParaRPr lang="en-US"/>
          </a:p>
        </p:txBody>
      </p:sp>
      <p:sp>
        <p:nvSpPr>
          <p:cNvPr id="8" name="Footer Placeholder 7">
            <a:extLst>
              <a:ext uri="{FF2B5EF4-FFF2-40B4-BE49-F238E27FC236}">
                <a16:creationId xmlns:a16="http://schemas.microsoft.com/office/drawing/2014/main" id="{7EEBFA59-B0E5-45FE-99EC-D4092B0CAF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765658-3F3D-4007-817D-68C0D3212F99}"/>
              </a:ext>
            </a:extLst>
          </p:cNvPr>
          <p:cNvSpPr>
            <a:spLocks noGrp="1"/>
          </p:cNvSpPr>
          <p:nvPr>
            <p:ph type="sldNum" sz="quarter" idx="12"/>
          </p:nvPr>
        </p:nvSpPr>
        <p:spPr/>
        <p:txBody>
          <a:bodyPr/>
          <a:lstStyle/>
          <a:p>
            <a:fld id="{6999ACAA-47B4-4709-AFCE-F01F34AA9DBB}" type="slidenum">
              <a:rPr lang="en-US" smtClean="0"/>
              <a:t>‹#›</a:t>
            </a:fld>
            <a:endParaRPr lang="en-US"/>
          </a:p>
        </p:txBody>
      </p:sp>
    </p:spTree>
    <p:extLst>
      <p:ext uri="{BB962C8B-B14F-4D97-AF65-F5344CB8AC3E}">
        <p14:creationId xmlns:p14="http://schemas.microsoft.com/office/powerpoint/2010/main" val="3968735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830C2-B329-4F75-88D2-31DA0DCF04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7B94A1-6A3F-4D34-9987-88C81C71D9BA}"/>
              </a:ext>
            </a:extLst>
          </p:cNvPr>
          <p:cNvSpPr>
            <a:spLocks noGrp="1"/>
          </p:cNvSpPr>
          <p:nvPr>
            <p:ph type="dt" sz="half" idx="10"/>
          </p:nvPr>
        </p:nvSpPr>
        <p:spPr/>
        <p:txBody>
          <a:bodyPr/>
          <a:lstStyle/>
          <a:p>
            <a:fld id="{3B138EB7-BFC0-46E9-8E16-7BA89CCDEBE2}" type="datetimeFigureOut">
              <a:rPr lang="en-US" smtClean="0"/>
              <a:t>3/30/2020</a:t>
            </a:fld>
            <a:endParaRPr lang="en-US"/>
          </a:p>
        </p:txBody>
      </p:sp>
      <p:sp>
        <p:nvSpPr>
          <p:cNvPr id="4" name="Footer Placeholder 3">
            <a:extLst>
              <a:ext uri="{FF2B5EF4-FFF2-40B4-BE49-F238E27FC236}">
                <a16:creationId xmlns:a16="http://schemas.microsoft.com/office/drawing/2014/main" id="{B0EF1CC3-D4FE-46B4-87F9-49D8568EEC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C5E248-5A3F-4823-8475-DF8D6331CAA8}"/>
              </a:ext>
            </a:extLst>
          </p:cNvPr>
          <p:cNvSpPr>
            <a:spLocks noGrp="1"/>
          </p:cNvSpPr>
          <p:nvPr>
            <p:ph type="sldNum" sz="quarter" idx="12"/>
          </p:nvPr>
        </p:nvSpPr>
        <p:spPr/>
        <p:txBody>
          <a:bodyPr/>
          <a:lstStyle/>
          <a:p>
            <a:fld id="{6999ACAA-47B4-4709-AFCE-F01F34AA9DBB}" type="slidenum">
              <a:rPr lang="en-US" smtClean="0"/>
              <a:t>‹#›</a:t>
            </a:fld>
            <a:endParaRPr lang="en-US"/>
          </a:p>
        </p:txBody>
      </p:sp>
    </p:spTree>
    <p:extLst>
      <p:ext uri="{BB962C8B-B14F-4D97-AF65-F5344CB8AC3E}">
        <p14:creationId xmlns:p14="http://schemas.microsoft.com/office/powerpoint/2010/main" val="592936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968218-A6FB-45E8-8777-9960C1353E3D}"/>
              </a:ext>
            </a:extLst>
          </p:cNvPr>
          <p:cNvSpPr>
            <a:spLocks noGrp="1"/>
          </p:cNvSpPr>
          <p:nvPr>
            <p:ph type="dt" sz="half" idx="10"/>
          </p:nvPr>
        </p:nvSpPr>
        <p:spPr/>
        <p:txBody>
          <a:bodyPr/>
          <a:lstStyle/>
          <a:p>
            <a:fld id="{3B138EB7-BFC0-46E9-8E16-7BA89CCDEBE2}" type="datetimeFigureOut">
              <a:rPr lang="en-US" smtClean="0"/>
              <a:t>3/30/2020</a:t>
            </a:fld>
            <a:endParaRPr lang="en-US"/>
          </a:p>
        </p:txBody>
      </p:sp>
      <p:sp>
        <p:nvSpPr>
          <p:cNvPr id="3" name="Footer Placeholder 2">
            <a:extLst>
              <a:ext uri="{FF2B5EF4-FFF2-40B4-BE49-F238E27FC236}">
                <a16:creationId xmlns:a16="http://schemas.microsoft.com/office/drawing/2014/main" id="{18498147-FD5D-48EB-9597-208EF876EB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16D43D-9E48-4664-876F-3990554ED9EC}"/>
              </a:ext>
            </a:extLst>
          </p:cNvPr>
          <p:cNvSpPr>
            <a:spLocks noGrp="1"/>
          </p:cNvSpPr>
          <p:nvPr>
            <p:ph type="sldNum" sz="quarter" idx="12"/>
          </p:nvPr>
        </p:nvSpPr>
        <p:spPr/>
        <p:txBody>
          <a:bodyPr/>
          <a:lstStyle/>
          <a:p>
            <a:fld id="{6999ACAA-47B4-4709-AFCE-F01F34AA9DBB}" type="slidenum">
              <a:rPr lang="en-US" smtClean="0"/>
              <a:t>‹#›</a:t>
            </a:fld>
            <a:endParaRPr lang="en-US"/>
          </a:p>
        </p:txBody>
      </p:sp>
    </p:spTree>
    <p:extLst>
      <p:ext uri="{BB962C8B-B14F-4D97-AF65-F5344CB8AC3E}">
        <p14:creationId xmlns:p14="http://schemas.microsoft.com/office/powerpoint/2010/main" val="791797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27838-CDD7-4B73-9727-B01CC150D0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B438DE-1291-4034-98C9-F3DCECB49D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E239AF-898D-4FD3-9ADA-343C1B8E15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63531E-7767-44E3-9FFD-078EE66B4724}"/>
              </a:ext>
            </a:extLst>
          </p:cNvPr>
          <p:cNvSpPr>
            <a:spLocks noGrp="1"/>
          </p:cNvSpPr>
          <p:nvPr>
            <p:ph type="dt" sz="half" idx="10"/>
          </p:nvPr>
        </p:nvSpPr>
        <p:spPr/>
        <p:txBody>
          <a:bodyPr/>
          <a:lstStyle/>
          <a:p>
            <a:fld id="{3B138EB7-BFC0-46E9-8E16-7BA89CCDEBE2}" type="datetimeFigureOut">
              <a:rPr lang="en-US" smtClean="0"/>
              <a:t>3/30/2020</a:t>
            </a:fld>
            <a:endParaRPr lang="en-US"/>
          </a:p>
        </p:txBody>
      </p:sp>
      <p:sp>
        <p:nvSpPr>
          <p:cNvPr id="6" name="Footer Placeholder 5">
            <a:extLst>
              <a:ext uri="{FF2B5EF4-FFF2-40B4-BE49-F238E27FC236}">
                <a16:creationId xmlns:a16="http://schemas.microsoft.com/office/drawing/2014/main" id="{76A955AD-953B-4895-AFC6-A08182A09B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486837-24F9-4E85-8C2E-11AF20A26DF1}"/>
              </a:ext>
            </a:extLst>
          </p:cNvPr>
          <p:cNvSpPr>
            <a:spLocks noGrp="1"/>
          </p:cNvSpPr>
          <p:nvPr>
            <p:ph type="sldNum" sz="quarter" idx="12"/>
          </p:nvPr>
        </p:nvSpPr>
        <p:spPr/>
        <p:txBody>
          <a:bodyPr/>
          <a:lstStyle/>
          <a:p>
            <a:fld id="{6999ACAA-47B4-4709-AFCE-F01F34AA9DBB}" type="slidenum">
              <a:rPr lang="en-US" smtClean="0"/>
              <a:t>‹#›</a:t>
            </a:fld>
            <a:endParaRPr lang="en-US"/>
          </a:p>
        </p:txBody>
      </p:sp>
    </p:spTree>
    <p:extLst>
      <p:ext uri="{BB962C8B-B14F-4D97-AF65-F5344CB8AC3E}">
        <p14:creationId xmlns:p14="http://schemas.microsoft.com/office/powerpoint/2010/main" val="181848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FBAE0-6502-47E7-A054-91D953E0DF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61BF39-695F-4881-81A2-58634151B9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27E154-C59B-4279-9D4F-52AE5C74D9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30B0E9-8EFC-410D-AD12-C4C0AF6ECCE1}"/>
              </a:ext>
            </a:extLst>
          </p:cNvPr>
          <p:cNvSpPr>
            <a:spLocks noGrp="1"/>
          </p:cNvSpPr>
          <p:nvPr>
            <p:ph type="dt" sz="half" idx="10"/>
          </p:nvPr>
        </p:nvSpPr>
        <p:spPr/>
        <p:txBody>
          <a:bodyPr/>
          <a:lstStyle/>
          <a:p>
            <a:fld id="{3B138EB7-BFC0-46E9-8E16-7BA89CCDEBE2}" type="datetimeFigureOut">
              <a:rPr lang="en-US" smtClean="0"/>
              <a:t>3/30/2020</a:t>
            </a:fld>
            <a:endParaRPr lang="en-US"/>
          </a:p>
        </p:txBody>
      </p:sp>
      <p:sp>
        <p:nvSpPr>
          <p:cNvPr id="6" name="Footer Placeholder 5">
            <a:extLst>
              <a:ext uri="{FF2B5EF4-FFF2-40B4-BE49-F238E27FC236}">
                <a16:creationId xmlns:a16="http://schemas.microsoft.com/office/drawing/2014/main" id="{A9A4D064-B798-484D-A743-17E6E1782D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F5036-3AEF-4A46-8EF2-4710FD8AA732}"/>
              </a:ext>
            </a:extLst>
          </p:cNvPr>
          <p:cNvSpPr>
            <a:spLocks noGrp="1"/>
          </p:cNvSpPr>
          <p:nvPr>
            <p:ph type="sldNum" sz="quarter" idx="12"/>
          </p:nvPr>
        </p:nvSpPr>
        <p:spPr/>
        <p:txBody>
          <a:bodyPr/>
          <a:lstStyle/>
          <a:p>
            <a:fld id="{6999ACAA-47B4-4709-AFCE-F01F34AA9DBB}" type="slidenum">
              <a:rPr lang="en-US" smtClean="0"/>
              <a:t>‹#›</a:t>
            </a:fld>
            <a:endParaRPr lang="en-US"/>
          </a:p>
        </p:txBody>
      </p:sp>
    </p:spTree>
    <p:extLst>
      <p:ext uri="{BB962C8B-B14F-4D97-AF65-F5344CB8AC3E}">
        <p14:creationId xmlns:p14="http://schemas.microsoft.com/office/powerpoint/2010/main" val="1209446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AA52E6-12CE-493E-A834-8A61ED7EF8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4E1989-0A67-41BE-822E-888F649332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793D54-56F3-4BFE-B248-4E46E9EE84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38EB7-BFC0-46E9-8E16-7BA89CCDEBE2}" type="datetimeFigureOut">
              <a:rPr lang="en-US" smtClean="0"/>
              <a:t>3/30/2020</a:t>
            </a:fld>
            <a:endParaRPr lang="en-US"/>
          </a:p>
        </p:txBody>
      </p:sp>
      <p:sp>
        <p:nvSpPr>
          <p:cNvPr id="5" name="Footer Placeholder 4">
            <a:extLst>
              <a:ext uri="{FF2B5EF4-FFF2-40B4-BE49-F238E27FC236}">
                <a16:creationId xmlns:a16="http://schemas.microsoft.com/office/drawing/2014/main" id="{14915ECC-68ED-4242-BD9D-A140AE0AF7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D33C5F-2710-4C72-8A5D-EA0E36D4E6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99ACAA-47B4-4709-AFCE-F01F34AA9DBB}" type="slidenum">
              <a:rPr lang="en-US" smtClean="0"/>
              <a:t>‹#›</a:t>
            </a:fld>
            <a:endParaRPr lang="en-US"/>
          </a:p>
        </p:txBody>
      </p:sp>
    </p:spTree>
    <p:extLst>
      <p:ext uri="{BB962C8B-B14F-4D97-AF65-F5344CB8AC3E}">
        <p14:creationId xmlns:p14="http://schemas.microsoft.com/office/powerpoint/2010/main" val="4061359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3C8D-BDC8-4209-85C8-034BA1A0DD9E}"/>
              </a:ext>
            </a:extLst>
          </p:cNvPr>
          <p:cNvSpPr>
            <a:spLocks noGrp="1"/>
          </p:cNvSpPr>
          <p:nvPr>
            <p:ph type="ctrTitle"/>
          </p:nvPr>
        </p:nvSpPr>
        <p:spPr/>
        <p:txBody>
          <a:bodyPr>
            <a:normAutofit fontScale="90000"/>
          </a:bodyPr>
          <a:lstStyle/>
          <a:p>
            <a:r>
              <a:rPr lang="en-US" b="1" dirty="0">
                <a:solidFill>
                  <a:schemeClr val="accent1"/>
                </a:solidFill>
                <a:latin typeface="Arial" panose="020B0604020202020204" pitchFamily="34" charset="0"/>
                <a:cs typeface="Arial" panose="020B0604020202020204" pitchFamily="34" charset="0"/>
              </a:rPr>
              <a:t>Emergency Protocol Update</a:t>
            </a:r>
            <a:br>
              <a:rPr lang="en-US" dirty="0"/>
            </a:br>
            <a:br>
              <a:rPr lang="en-US" dirty="0"/>
            </a:br>
            <a:endParaRPr lang="en-US" dirty="0"/>
          </a:p>
        </p:txBody>
      </p:sp>
      <p:sp>
        <p:nvSpPr>
          <p:cNvPr id="3" name="Subtitle 2">
            <a:extLst>
              <a:ext uri="{FF2B5EF4-FFF2-40B4-BE49-F238E27FC236}">
                <a16:creationId xmlns:a16="http://schemas.microsoft.com/office/drawing/2014/main" id="{93D0C649-A8CD-4F9F-A262-7F099BF34251}"/>
              </a:ext>
            </a:extLst>
          </p:cNvPr>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id="{A81D14B3-CAC2-414E-BB79-3ECF398DB3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0954" y="2241551"/>
            <a:ext cx="6991350" cy="1314450"/>
          </a:xfrm>
          <a:prstGeom prst="rect">
            <a:avLst/>
          </a:prstGeom>
        </p:spPr>
      </p:pic>
      <p:pic>
        <p:nvPicPr>
          <p:cNvPr id="7" name="Picture 6">
            <a:extLst>
              <a:ext uri="{FF2B5EF4-FFF2-40B4-BE49-F238E27FC236}">
                <a16:creationId xmlns:a16="http://schemas.microsoft.com/office/drawing/2014/main" id="{AD565128-A7B8-4F3E-80AE-A3A7C82A91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4575" y="3905577"/>
            <a:ext cx="3211091" cy="2055256"/>
          </a:xfrm>
          <a:prstGeom prst="rect">
            <a:avLst/>
          </a:prstGeom>
        </p:spPr>
      </p:pic>
    </p:spTree>
    <p:extLst>
      <p:ext uri="{BB962C8B-B14F-4D97-AF65-F5344CB8AC3E}">
        <p14:creationId xmlns:p14="http://schemas.microsoft.com/office/powerpoint/2010/main" val="97801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A8E1D-3894-493D-996E-2EDBA60BFFDF}"/>
              </a:ext>
            </a:extLst>
          </p:cNvPr>
          <p:cNvSpPr>
            <a:spLocks noGrp="1"/>
          </p:cNvSpPr>
          <p:nvPr>
            <p:ph type="title"/>
          </p:nvPr>
        </p:nvSpPr>
        <p:spPr>
          <a:xfrm>
            <a:off x="343949" y="365125"/>
            <a:ext cx="11274803" cy="1325563"/>
          </a:xfrm>
        </p:spPr>
        <p:txBody>
          <a:bodyPr>
            <a:normAutofit/>
          </a:bodyPr>
          <a:lstStyle/>
          <a:p>
            <a:r>
              <a:rPr lang="en-US" sz="4000" b="1" dirty="0">
                <a:solidFill>
                  <a:schemeClr val="accent1"/>
                </a:solidFill>
                <a:latin typeface="Arial" panose="020B0604020202020204" pitchFamily="34" charset="0"/>
                <a:cs typeface="Arial" panose="020B0604020202020204" pitchFamily="34" charset="0"/>
              </a:rPr>
              <a:t>Limited Non-Transport For Specific Patients</a:t>
            </a:r>
          </a:p>
        </p:txBody>
      </p:sp>
      <p:sp>
        <p:nvSpPr>
          <p:cNvPr id="3" name="Content Placeholder 2">
            <a:extLst>
              <a:ext uri="{FF2B5EF4-FFF2-40B4-BE49-F238E27FC236}">
                <a16:creationId xmlns:a16="http://schemas.microsoft.com/office/drawing/2014/main" id="{47F09659-82CA-4DFC-B137-CC0FE13A7861}"/>
              </a:ext>
            </a:extLst>
          </p:cNvPr>
          <p:cNvSpPr>
            <a:spLocks noGrp="1"/>
          </p:cNvSpPr>
          <p:nvPr>
            <p:ph idx="1"/>
          </p:nvPr>
        </p:nvSpPr>
        <p:spPr/>
        <p:txBody>
          <a:bodyPr>
            <a:normAutofit lnSpcReduction="10000"/>
          </a:bodyPr>
          <a:lstStyle/>
          <a:p>
            <a:pPr marL="0" indent="0">
              <a:buNone/>
            </a:pPr>
            <a:r>
              <a:rPr lang="en-US" b="1" dirty="0">
                <a:solidFill>
                  <a:srgbClr val="FF0000"/>
                </a:solidFill>
                <a:latin typeface="Arial" panose="020B0604020202020204" pitchFamily="34" charset="0"/>
                <a:cs typeface="Arial" panose="020B0604020202020204" pitchFamily="34" charset="0"/>
              </a:rPr>
              <a:t>Purpose</a:t>
            </a:r>
            <a:r>
              <a:rPr lang="en-US" dirty="0">
                <a:solidFill>
                  <a:srgbClr val="FF0000"/>
                </a:solidFill>
                <a:latin typeface="Arial" panose="020B0604020202020204" pitchFamily="34" charset="0"/>
                <a:cs typeface="Arial" panose="020B0604020202020204" pitchFamily="34" charset="0"/>
              </a:rPr>
              <a:t>:</a:t>
            </a:r>
            <a:r>
              <a:rPr lang="en-US" dirty="0">
                <a:solidFill>
                  <a:schemeClr val="accent1"/>
                </a:solidFill>
                <a:latin typeface="Arial" panose="020B0604020202020204" pitchFamily="34" charset="0"/>
                <a:cs typeface="Arial" panose="020B0604020202020204" pitchFamily="34" charset="0"/>
              </a:rPr>
              <a:t>  To allow for non-transport of certain patients who may be exhibiting mild COVID-19 symptoms </a:t>
            </a:r>
            <a:r>
              <a:rPr lang="en-US" u="sng" dirty="0">
                <a:solidFill>
                  <a:schemeClr val="accent1"/>
                </a:solidFill>
                <a:latin typeface="Arial" panose="020B0604020202020204" pitchFamily="34" charset="0"/>
                <a:cs typeface="Arial" panose="020B0604020202020204" pitchFamily="34" charset="0"/>
              </a:rPr>
              <a:t>and no other complaints</a:t>
            </a:r>
            <a:r>
              <a:rPr lang="en-US" dirty="0">
                <a:solidFill>
                  <a:schemeClr val="accent1"/>
                </a:solidFill>
                <a:latin typeface="Arial" panose="020B0604020202020204" pitchFamily="34" charset="0"/>
                <a:cs typeface="Arial" panose="020B0604020202020204" pitchFamily="34" charset="0"/>
              </a:rPr>
              <a:t>, and who do not appear to require hospital-level care/resources</a:t>
            </a:r>
          </a:p>
          <a:p>
            <a:pPr marL="0" indent="0">
              <a:buNone/>
            </a:pPr>
            <a:r>
              <a:rPr lang="en-US" b="1" dirty="0">
                <a:solidFill>
                  <a:srgbClr val="FF0000"/>
                </a:solidFill>
                <a:latin typeface="Arial" panose="020B0604020202020204" pitchFamily="34" charset="0"/>
                <a:cs typeface="Arial" panose="020B0604020202020204" pitchFamily="34" charset="0"/>
              </a:rPr>
              <a:t>Applies to</a:t>
            </a:r>
            <a:r>
              <a:rPr lang="en-US" dirty="0">
                <a:solidFill>
                  <a:srgbClr val="FF0000"/>
                </a:solidFill>
                <a:latin typeface="Arial" panose="020B0604020202020204" pitchFamily="34" charset="0"/>
                <a:cs typeface="Arial" panose="020B0604020202020204" pitchFamily="34" charset="0"/>
              </a:rPr>
              <a:t>:   </a:t>
            </a:r>
            <a:r>
              <a:rPr lang="en-US" dirty="0">
                <a:solidFill>
                  <a:schemeClr val="accent1"/>
                </a:solidFill>
                <a:latin typeface="Arial" panose="020B0604020202020204" pitchFamily="34" charset="0"/>
                <a:cs typeface="Arial" panose="020B0604020202020204" pitchFamily="34" charset="0"/>
              </a:rPr>
              <a:t>Massachusetts EMTs all Levels</a:t>
            </a:r>
          </a:p>
          <a:p>
            <a:pPr marL="0" indent="0">
              <a:buNone/>
            </a:pPr>
            <a:r>
              <a:rPr lang="en-US" b="1" dirty="0">
                <a:solidFill>
                  <a:srgbClr val="FF0000"/>
                </a:solidFill>
                <a:latin typeface="Arial" panose="020B0604020202020204" pitchFamily="34" charset="0"/>
                <a:cs typeface="Arial" panose="020B0604020202020204" pitchFamily="34" charset="0"/>
              </a:rPr>
              <a:t>Requires</a:t>
            </a:r>
            <a:r>
              <a:rPr lang="en-US" dirty="0">
                <a:solidFill>
                  <a:srgbClr val="FF0000"/>
                </a:solidFill>
                <a:latin typeface="Arial" panose="020B0604020202020204" pitchFamily="34" charset="0"/>
                <a:cs typeface="Arial" panose="020B0604020202020204" pitchFamily="34" charset="0"/>
              </a:rPr>
              <a:t>:</a:t>
            </a:r>
            <a:r>
              <a:rPr lang="en-US" dirty="0">
                <a:solidFill>
                  <a:schemeClr val="accent1"/>
                </a:solidFill>
                <a:latin typeface="Arial" panose="020B0604020202020204" pitchFamily="34" charset="0"/>
                <a:cs typeface="Arial" panose="020B0604020202020204" pitchFamily="34" charset="0"/>
              </a:rPr>
              <a:t>   Completion of algorithm, consultation with on-line  			medical control (OLMC), completion of PCR to 			include assessment &amp; patient interaction, name of 			OLMC</a:t>
            </a:r>
          </a:p>
          <a:p>
            <a:pPr marL="0" indent="0">
              <a:buNone/>
            </a:pPr>
            <a:r>
              <a:rPr lang="en-US" b="1" dirty="0">
                <a:solidFill>
                  <a:srgbClr val="FF0000"/>
                </a:solidFill>
                <a:latin typeface="Arial" panose="020B0604020202020204" pitchFamily="34" charset="0"/>
                <a:cs typeface="Arial" panose="020B0604020202020204" pitchFamily="34" charset="0"/>
              </a:rPr>
              <a:t>Effective</a:t>
            </a:r>
            <a:r>
              <a:rPr lang="en-US" dirty="0">
                <a:solidFill>
                  <a:srgbClr val="FF0000"/>
                </a:solidFill>
                <a:latin typeface="Arial" panose="020B0604020202020204" pitchFamily="34" charset="0"/>
                <a:cs typeface="Arial" panose="020B0604020202020204" pitchFamily="34" charset="0"/>
              </a:rPr>
              <a:t>:  </a:t>
            </a:r>
            <a:r>
              <a:rPr lang="en-US" dirty="0">
                <a:solidFill>
                  <a:schemeClr val="accent1"/>
                </a:solidFill>
                <a:latin typeface="Arial" panose="020B0604020202020204" pitchFamily="34" charset="0"/>
                <a:cs typeface="Arial" panose="020B0604020202020204" pitchFamily="34" charset="0"/>
              </a:rPr>
              <a:t>Immediately, upon completion of in-service</a:t>
            </a:r>
          </a:p>
          <a:p>
            <a:pPr marL="0" indent="0">
              <a:buNone/>
            </a:pPr>
            <a:r>
              <a:rPr lang="en-US" b="1" dirty="0">
                <a:solidFill>
                  <a:srgbClr val="FF0000"/>
                </a:solidFill>
                <a:latin typeface="Arial" panose="020B0604020202020204" pitchFamily="34" charset="0"/>
                <a:cs typeface="Arial" panose="020B0604020202020204" pitchFamily="34" charset="0"/>
              </a:rPr>
              <a:t>End-date</a:t>
            </a:r>
            <a:r>
              <a:rPr lang="en-US" dirty="0">
                <a:solidFill>
                  <a:srgbClr val="FF0000"/>
                </a:solidFill>
                <a:latin typeface="Arial" panose="020B0604020202020204" pitchFamily="34" charset="0"/>
                <a:cs typeface="Arial" panose="020B0604020202020204" pitchFamily="34" charset="0"/>
              </a:rPr>
              <a:t>:  </a:t>
            </a:r>
            <a:r>
              <a:rPr lang="en-US" dirty="0">
                <a:solidFill>
                  <a:schemeClr val="accent1"/>
                </a:solidFill>
                <a:latin typeface="Arial" panose="020B0604020202020204" pitchFamily="34" charset="0"/>
                <a:cs typeface="Arial" panose="020B0604020202020204" pitchFamily="34" charset="0"/>
              </a:rPr>
              <a:t>Upon notification from OEMS</a:t>
            </a:r>
          </a:p>
        </p:txBody>
      </p:sp>
    </p:spTree>
    <p:extLst>
      <p:ext uri="{BB962C8B-B14F-4D97-AF65-F5344CB8AC3E}">
        <p14:creationId xmlns:p14="http://schemas.microsoft.com/office/powerpoint/2010/main" val="1216604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7D3E5-A47E-4174-9CAC-AD2C52910F8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7AD5F4E-7B43-42EA-85C4-29C4B0F33D94}"/>
              </a:ext>
            </a:extLst>
          </p:cNvPr>
          <p:cNvSpPr>
            <a:spLocks noGrp="1"/>
          </p:cNvSpPr>
          <p:nvPr>
            <p:ph idx="1"/>
          </p:nvPr>
        </p:nvSpPr>
        <p:spPr/>
        <p:txBody>
          <a:bodyPr>
            <a:normAutofit/>
          </a:bodyPr>
          <a:lstStyle/>
          <a:p>
            <a:pPr marL="0" indent="0">
              <a:buNone/>
            </a:pPr>
            <a:r>
              <a:rPr lang="en-US" sz="2400" b="1" dirty="0">
                <a:solidFill>
                  <a:srgbClr val="FF0000"/>
                </a:solidFill>
                <a:latin typeface="Arial" panose="020B0604020202020204" pitchFamily="34" charset="0"/>
                <a:cs typeface="Arial" panose="020B0604020202020204" pitchFamily="34" charset="0"/>
              </a:rPr>
              <a:t>           To qualify for </a:t>
            </a:r>
          </a:p>
          <a:p>
            <a:pPr marL="0" indent="0">
              <a:buNone/>
            </a:pPr>
            <a:r>
              <a:rPr lang="en-US" sz="2400" b="1" dirty="0">
                <a:solidFill>
                  <a:srgbClr val="FF0000"/>
                </a:solidFill>
                <a:latin typeface="Arial" panose="020B0604020202020204" pitchFamily="34" charset="0"/>
                <a:cs typeface="Arial" panose="020B0604020202020204" pitchFamily="34" charset="0"/>
              </a:rPr>
              <a:t>        “Non-Transport”</a:t>
            </a:r>
          </a:p>
          <a:p>
            <a:pPr marL="0" indent="0">
              <a:buNone/>
            </a:pPr>
            <a:r>
              <a:rPr lang="en-US" sz="2400" b="1" dirty="0">
                <a:solidFill>
                  <a:srgbClr val="FF0000"/>
                </a:solidFill>
                <a:latin typeface="Arial" panose="020B0604020202020204" pitchFamily="34" charset="0"/>
                <a:cs typeface="Arial" panose="020B0604020202020204" pitchFamily="34" charset="0"/>
              </a:rPr>
              <a:t>   You must find ‘yes’ for </a:t>
            </a:r>
          </a:p>
          <a:p>
            <a:pPr marL="0" indent="0">
              <a:buNone/>
            </a:pPr>
            <a:r>
              <a:rPr lang="en-US" sz="2400" b="1" dirty="0">
                <a:solidFill>
                  <a:srgbClr val="FF0000"/>
                </a:solidFill>
                <a:latin typeface="Arial" panose="020B0604020202020204" pitchFamily="34" charset="0"/>
                <a:cs typeface="Arial" panose="020B0604020202020204" pitchFamily="34" charset="0"/>
              </a:rPr>
              <a:t>          </a:t>
            </a:r>
            <a:r>
              <a:rPr lang="en-US" sz="2400" b="1" u="sng" dirty="0">
                <a:solidFill>
                  <a:srgbClr val="FF0000"/>
                </a:solidFill>
                <a:latin typeface="Arial" panose="020B0604020202020204" pitchFamily="34" charset="0"/>
                <a:cs typeface="Arial" panose="020B0604020202020204" pitchFamily="34" charset="0"/>
              </a:rPr>
              <a:t>each</a:t>
            </a:r>
            <a:r>
              <a:rPr lang="en-US" sz="2400" b="1" dirty="0">
                <a:solidFill>
                  <a:srgbClr val="FF0000"/>
                </a:solidFill>
                <a:latin typeface="Arial" panose="020B0604020202020204" pitchFamily="34" charset="0"/>
                <a:cs typeface="Arial" panose="020B0604020202020204" pitchFamily="34" charset="0"/>
              </a:rPr>
              <a:t> category</a:t>
            </a:r>
          </a:p>
          <a:p>
            <a:pPr marL="0" indent="0">
              <a:buNone/>
            </a:pPr>
            <a:endParaRPr lang="en-US" sz="2400" b="1" dirty="0">
              <a:solidFill>
                <a:srgbClr val="FF0000"/>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0406BCC3-0449-411E-9818-670EADBB9F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0858" y="365125"/>
            <a:ext cx="3339961" cy="6415371"/>
          </a:xfrm>
          <a:prstGeom prst="rect">
            <a:avLst/>
          </a:prstGeom>
        </p:spPr>
      </p:pic>
      <p:sp>
        <p:nvSpPr>
          <p:cNvPr id="6" name="TextBox 5">
            <a:extLst>
              <a:ext uri="{FF2B5EF4-FFF2-40B4-BE49-F238E27FC236}">
                <a16:creationId xmlns:a16="http://schemas.microsoft.com/office/drawing/2014/main" id="{DDDD2709-6D70-4CF7-8A3B-BCD4E4655938}"/>
              </a:ext>
            </a:extLst>
          </p:cNvPr>
          <p:cNvSpPr txBox="1"/>
          <p:nvPr/>
        </p:nvSpPr>
        <p:spPr>
          <a:xfrm>
            <a:off x="5637402" y="2965508"/>
            <a:ext cx="914400" cy="91440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10D2D4C3-83AB-479F-82C4-3D1BDDBA3C39}"/>
              </a:ext>
            </a:extLst>
          </p:cNvPr>
          <p:cNvSpPr txBox="1"/>
          <p:nvPr/>
        </p:nvSpPr>
        <p:spPr>
          <a:xfrm>
            <a:off x="5637402" y="2973897"/>
            <a:ext cx="914400" cy="91440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2BC175FA-D392-49E4-BDA6-FBF3710C8DCD}"/>
              </a:ext>
            </a:extLst>
          </p:cNvPr>
          <p:cNvSpPr txBox="1"/>
          <p:nvPr/>
        </p:nvSpPr>
        <p:spPr>
          <a:xfrm>
            <a:off x="1904300" y="496371"/>
            <a:ext cx="2666558" cy="584775"/>
          </a:xfrm>
          <a:prstGeom prst="rect">
            <a:avLst/>
          </a:prstGeom>
          <a:no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Document findings from each box  on your PCR</a:t>
            </a:r>
          </a:p>
        </p:txBody>
      </p:sp>
    </p:spTree>
    <p:extLst>
      <p:ext uri="{BB962C8B-B14F-4D97-AF65-F5344CB8AC3E}">
        <p14:creationId xmlns:p14="http://schemas.microsoft.com/office/powerpoint/2010/main" val="28645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9CD5C-F6FB-46C3-ABB8-35668F47848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001BD29-B920-4747-A3AD-58C335E3806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55621" y="717513"/>
            <a:ext cx="4218701" cy="5112573"/>
          </a:xfrm>
        </p:spPr>
      </p:pic>
      <p:pic>
        <p:nvPicPr>
          <p:cNvPr id="7" name="Picture 6">
            <a:extLst>
              <a:ext uri="{FF2B5EF4-FFF2-40B4-BE49-F238E27FC236}">
                <a16:creationId xmlns:a16="http://schemas.microsoft.com/office/drawing/2014/main" id="{FAA0DB4D-F7FF-4B22-B366-220960BB38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7029" y="2717290"/>
            <a:ext cx="4667250" cy="1876425"/>
          </a:xfrm>
          <a:prstGeom prst="rect">
            <a:avLst/>
          </a:prstGeom>
        </p:spPr>
      </p:pic>
      <p:sp>
        <p:nvSpPr>
          <p:cNvPr id="11" name="TextBox 10">
            <a:extLst>
              <a:ext uri="{FF2B5EF4-FFF2-40B4-BE49-F238E27FC236}">
                <a16:creationId xmlns:a16="http://schemas.microsoft.com/office/drawing/2014/main" id="{45FF90E7-F08C-4ACA-84E1-9A970634E342}"/>
              </a:ext>
            </a:extLst>
          </p:cNvPr>
          <p:cNvSpPr txBox="1"/>
          <p:nvPr/>
        </p:nvSpPr>
        <p:spPr>
          <a:xfrm>
            <a:off x="536895" y="1954635"/>
            <a:ext cx="2411750" cy="923330"/>
          </a:xfrm>
          <a:prstGeom prst="rect">
            <a:avLst/>
          </a:prstGeom>
          <a:noFill/>
        </p:spPr>
        <p:txBody>
          <a:bodyPr wrap="none" rtlCol="0">
            <a:spAutoFit/>
          </a:bodyPr>
          <a:lstStyle/>
          <a:p>
            <a:r>
              <a:rPr lang="en-US" b="1" dirty="0">
                <a:solidFill>
                  <a:srgbClr val="FF0000"/>
                </a:solidFill>
                <a:latin typeface="Arial" panose="020B0604020202020204" pitchFamily="34" charset="0"/>
                <a:cs typeface="Arial" panose="020B0604020202020204" pitchFamily="34" charset="0"/>
              </a:rPr>
              <a:t>You must find “NO” </a:t>
            </a:r>
          </a:p>
          <a:p>
            <a:r>
              <a:rPr lang="en-US" b="1" dirty="0">
                <a:solidFill>
                  <a:srgbClr val="FF0000"/>
                </a:solidFill>
                <a:latin typeface="Arial" panose="020B0604020202020204" pitchFamily="34" charset="0"/>
                <a:cs typeface="Arial" panose="020B0604020202020204" pitchFamily="34" charset="0"/>
              </a:rPr>
              <a:t>for each of these;</a:t>
            </a:r>
          </a:p>
          <a:p>
            <a:r>
              <a:rPr lang="en-US" b="1" dirty="0">
                <a:solidFill>
                  <a:srgbClr val="FF0000"/>
                </a:solidFill>
                <a:latin typeface="Arial" panose="020B0604020202020204" pitchFamily="34" charset="0"/>
                <a:cs typeface="Arial" panose="020B0604020202020204" pitchFamily="34" charset="0"/>
              </a:rPr>
              <a:t>Document on PCR</a:t>
            </a:r>
          </a:p>
        </p:txBody>
      </p:sp>
      <p:sp>
        <p:nvSpPr>
          <p:cNvPr id="12" name="TextBox 11">
            <a:extLst>
              <a:ext uri="{FF2B5EF4-FFF2-40B4-BE49-F238E27FC236}">
                <a16:creationId xmlns:a16="http://schemas.microsoft.com/office/drawing/2014/main" id="{AFAD1BD2-B9B6-4151-86FB-D94FD75E4F55}"/>
              </a:ext>
            </a:extLst>
          </p:cNvPr>
          <p:cNvSpPr txBox="1"/>
          <p:nvPr/>
        </p:nvSpPr>
        <p:spPr>
          <a:xfrm>
            <a:off x="536895" y="5170703"/>
            <a:ext cx="3275256" cy="923330"/>
          </a:xfrm>
          <a:prstGeom prst="rect">
            <a:avLst/>
          </a:prstGeom>
          <a:noFill/>
        </p:spPr>
        <p:txBody>
          <a:bodyPr wrap="none" rtlCol="0">
            <a:spAutoFit/>
          </a:bodyPr>
          <a:lstStyle/>
          <a:p>
            <a:r>
              <a:rPr lang="en-US" b="1" dirty="0">
                <a:solidFill>
                  <a:srgbClr val="FF0000"/>
                </a:solidFill>
                <a:latin typeface="Arial" panose="020B0604020202020204" pitchFamily="34" charset="0"/>
                <a:cs typeface="Arial" panose="020B0604020202020204" pitchFamily="34" charset="0"/>
              </a:rPr>
              <a:t>Document on PCR</a:t>
            </a:r>
          </a:p>
          <a:p>
            <a:r>
              <a:rPr lang="en-US" b="1" dirty="0">
                <a:solidFill>
                  <a:srgbClr val="FF0000"/>
                </a:solidFill>
                <a:latin typeface="Arial" panose="020B0604020202020204" pitchFamily="34" charset="0"/>
                <a:cs typeface="Arial" panose="020B0604020202020204" pitchFamily="34" charset="0"/>
              </a:rPr>
              <a:t>the name of OLMC giving</a:t>
            </a:r>
          </a:p>
          <a:p>
            <a:r>
              <a:rPr lang="en-US" b="1" dirty="0">
                <a:solidFill>
                  <a:srgbClr val="FF0000"/>
                </a:solidFill>
                <a:latin typeface="Arial" panose="020B0604020202020204" pitchFamily="34" charset="0"/>
                <a:cs typeface="Arial" panose="020B0604020202020204" pitchFamily="34" charset="0"/>
              </a:rPr>
              <a:t>permission for no transport </a:t>
            </a:r>
          </a:p>
        </p:txBody>
      </p:sp>
      <p:sp>
        <p:nvSpPr>
          <p:cNvPr id="13" name="Freeform: Shape 12">
            <a:extLst>
              <a:ext uri="{FF2B5EF4-FFF2-40B4-BE49-F238E27FC236}">
                <a16:creationId xmlns:a16="http://schemas.microsoft.com/office/drawing/2014/main" id="{868EB926-8A90-4F12-A377-F3F327149517}"/>
              </a:ext>
            </a:extLst>
          </p:cNvPr>
          <p:cNvSpPr/>
          <p:nvPr/>
        </p:nvSpPr>
        <p:spPr>
          <a:xfrm>
            <a:off x="9672506" y="3196206"/>
            <a:ext cx="1026363" cy="553673"/>
          </a:xfrm>
          <a:custGeom>
            <a:avLst/>
            <a:gdLst>
              <a:gd name="connsiteX0" fmla="*/ 981512 w 1026363"/>
              <a:gd name="connsiteY0" fmla="*/ 176168 h 553673"/>
              <a:gd name="connsiteX1" fmla="*/ 939567 w 1026363"/>
              <a:gd name="connsiteY1" fmla="*/ 151001 h 553673"/>
              <a:gd name="connsiteX2" fmla="*/ 864066 w 1026363"/>
              <a:gd name="connsiteY2" fmla="*/ 100667 h 553673"/>
              <a:gd name="connsiteX3" fmla="*/ 813733 w 1026363"/>
              <a:gd name="connsiteY3" fmla="*/ 67111 h 553673"/>
              <a:gd name="connsiteX4" fmla="*/ 763399 w 1026363"/>
              <a:gd name="connsiteY4" fmla="*/ 50333 h 553673"/>
              <a:gd name="connsiteX5" fmla="*/ 738232 w 1026363"/>
              <a:gd name="connsiteY5" fmla="*/ 41944 h 553673"/>
              <a:gd name="connsiteX6" fmla="*/ 704676 w 1026363"/>
              <a:gd name="connsiteY6" fmla="*/ 33555 h 553673"/>
              <a:gd name="connsiteX7" fmla="*/ 654342 w 1026363"/>
              <a:gd name="connsiteY7" fmla="*/ 16777 h 553673"/>
              <a:gd name="connsiteX8" fmla="*/ 570452 w 1026363"/>
              <a:gd name="connsiteY8" fmla="*/ 0 h 553673"/>
              <a:gd name="connsiteX9" fmla="*/ 444617 w 1026363"/>
              <a:gd name="connsiteY9" fmla="*/ 8388 h 553673"/>
              <a:gd name="connsiteX10" fmla="*/ 369116 w 1026363"/>
              <a:gd name="connsiteY10" fmla="*/ 41944 h 553673"/>
              <a:gd name="connsiteX11" fmla="*/ 318782 w 1026363"/>
              <a:gd name="connsiteY11" fmla="*/ 67111 h 553673"/>
              <a:gd name="connsiteX12" fmla="*/ 302004 w 1026363"/>
              <a:gd name="connsiteY12" fmla="*/ 92278 h 553673"/>
              <a:gd name="connsiteX13" fmla="*/ 276837 w 1026363"/>
              <a:gd name="connsiteY13" fmla="*/ 100667 h 553673"/>
              <a:gd name="connsiteX14" fmla="*/ 251670 w 1026363"/>
              <a:gd name="connsiteY14" fmla="*/ 117445 h 553673"/>
              <a:gd name="connsiteX15" fmla="*/ 226503 w 1026363"/>
              <a:gd name="connsiteY15" fmla="*/ 125834 h 553673"/>
              <a:gd name="connsiteX16" fmla="*/ 176169 w 1026363"/>
              <a:gd name="connsiteY16" fmla="*/ 159390 h 553673"/>
              <a:gd name="connsiteX17" fmla="*/ 125835 w 1026363"/>
              <a:gd name="connsiteY17" fmla="*/ 184557 h 553673"/>
              <a:gd name="connsiteX18" fmla="*/ 75501 w 1026363"/>
              <a:gd name="connsiteY18" fmla="*/ 226502 h 553673"/>
              <a:gd name="connsiteX19" fmla="*/ 67112 w 1026363"/>
              <a:gd name="connsiteY19" fmla="*/ 251669 h 553673"/>
              <a:gd name="connsiteX20" fmla="*/ 41945 w 1026363"/>
              <a:gd name="connsiteY20" fmla="*/ 268447 h 553673"/>
              <a:gd name="connsiteX21" fmla="*/ 25167 w 1026363"/>
              <a:gd name="connsiteY21" fmla="*/ 318781 h 553673"/>
              <a:gd name="connsiteX22" fmla="*/ 0 w 1026363"/>
              <a:gd name="connsiteY22" fmla="*/ 369115 h 553673"/>
              <a:gd name="connsiteX23" fmla="*/ 8389 w 1026363"/>
              <a:gd name="connsiteY23" fmla="*/ 478172 h 553673"/>
              <a:gd name="connsiteX24" fmla="*/ 50334 w 1026363"/>
              <a:gd name="connsiteY24" fmla="*/ 520117 h 553673"/>
              <a:gd name="connsiteX25" fmla="*/ 75501 w 1026363"/>
              <a:gd name="connsiteY25" fmla="*/ 528506 h 553673"/>
              <a:gd name="connsiteX26" fmla="*/ 134224 w 1026363"/>
              <a:gd name="connsiteY26" fmla="*/ 553673 h 553673"/>
              <a:gd name="connsiteX27" fmla="*/ 369116 w 1026363"/>
              <a:gd name="connsiteY27" fmla="*/ 545284 h 553673"/>
              <a:gd name="connsiteX28" fmla="*/ 511729 w 1026363"/>
              <a:gd name="connsiteY28" fmla="*/ 528506 h 553673"/>
              <a:gd name="connsiteX29" fmla="*/ 612397 w 1026363"/>
              <a:gd name="connsiteY29" fmla="*/ 511728 h 553673"/>
              <a:gd name="connsiteX30" fmla="*/ 662731 w 1026363"/>
              <a:gd name="connsiteY30" fmla="*/ 494950 h 553673"/>
              <a:gd name="connsiteX31" fmla="*/ 687898 w 1026363"/>
              <a:gd name="connsiteY31" fmla="*/ 486561 h 553673"/>
              <a:gd name="connsiteX32" fmla="*/ 713065 w 1026363"/>
              <a:gd name="connsiteY32" fmla="*/ 469783 h 553673"/>
              <a:gd name="connsiteX33" fmla="*/ 796955 w 1026363"/>
              <a:gd name="connsiteY33" fmla="*/ 453005 h 553673"/>
              <a:gd name="connsiteX34" fmla="*/ 880844 w 1026363"/>
              <a:gd name="connsiteY34" fmla="*/ 427838 h 553673"/>
              <a:gd name="connsiteX35" fmla="*/ 906011 w 1026363"/>
              <a:gd name="connsiteY35" fmla="*/ 419449 h 553673"/>
              <a:gd name="connsiteX36" fmla="*/ 981512 w 1026363"/>
              <a:gd name="connsiteY36" fmla="*/ 369115 h 553673"/>
              <a:gd name="connsiteX37" fmla="*/ 1006679 w 1026363"/>
              <a:gd name="connsiteY37" fmla="*/ 352337 h 553673"/>
              <a:gd name="connsiteX38" fmla="*/ 1015068 w 1026363"/>
              <a:gd name="connsiteY38" fmla="*/ 226502 h 553673"/>
              <a:gd name="connsiteX39" fmla="*/ 989901 w 1026363"/>
              <a:gd name="connsiteY39" fmla="*/ 209724 h 553673"/>
              <a:gd name="connsiteX40" fmla="*/ 964734 w 1026363"/>
              <a:gd name="connsiteY40" fmla="*/ 201335 h 553673"/>
              <a:gd name="connsiteX41" fmla="*/ 981512 w 1026363"/>
              <a:gd name="connsiteY41" fmla="*/ 176168 h 553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26363" h="553673">
                <a:moveTo>
                  <a:pt x="981512" y="176168"/>
                </a:moveTo>
                <a:cubicBezTo>
                  <a:pt x="977318" y="167779"/>
                  <a:pt x="953323" y="159755"/>
                  <a:pt x="939567" y="151001"/>
                </a:cubicBezTo>
                <a:cubicBezTo>
                  <a:pt x="914049" y="134762"/>
                  <a:pt x="889233" y="117445"/>
                  <a:pt x="864066" y="100667"/>
                </a:cubicBezTo>
                <a:lnTo>
                  <a:pt x="813733" y="67111"/>
                </a:lnTo>
                <a:lnTo>
                  <a:pt x="763399" y="50333"/>
                </a:lnTo>
                <a:cubicBezTo>
                  <a:pt x="755010" y="47537"/>
                  <a:pt x="746811" y="44089"/>
                  <a:pt x="738232" y="41944"/>
                </a:cubicBezTo>
                <a:cubicBezTo>
                  <a:pt x="727047" y="39148"/>
                  <a:pt x="715719" y="36868"/>
                  <a:pt x="704676" y="33555"/>
                </a:cubicBezTo>
                <a:cubicBezTo>
                  <a:pt x="687736" y="28473"/>
                  <a:pt x="671684" y="20245"/>
                  <a:pt x="654342" y="16777"/>
                </a:cubicBezTo>
                <a:lnTo>
                  <a:pt x="570452" y="0"/>
                </a:lnTo>
                <a:cubicBezTo>
                  <a:pt x="528507" y="2796"/>
                  <a:pt x="486233" y="2443"/>
                  <a:pt x="444617" y="8388"/>
                </a:cubicBezTo>
                <a:cubicBezTo>
                  <a:pt x="384018" y="17045"/>
                  <a:pt x="409397" y="21803"/>
                  <a:pt x="369116" y="41944"/>
                </a:cubicBezTo>
                <a:cubicBezTo>
                  <a:pt x="299652" y="76676"/>
                  <a:pt x="390907" y="19028"/>
                  <a:pt x="318782" y="67111"/>
                </a:cubicBezTo>
                <a:cubicBezTo>
                  <a:pt x="313189" y="75500"/>
                  <a:pt x="309877" y="85980"/>
                  <a:pt x="302004" y="92278"/>
                </a:cubicBezTo>
                <a:cubicBezTo>
                  <a:pt x="295099" y="97802"/>
                  <a:pt x="284746" y="96712"/>
                  <a:pt x="276837" y="100667"/>
                </a:cubicBezTo>
                <a:cubicBezTo>
                  <a:pt x="267819" y="105176"/>
                  <a:pt x="260688" y="112936"/>
                  <a:pt x="251670" y="117445"/>
                </a:cubicBezTo>
                <a:cubicBezTo>
                  <a:pt x="243761" y="121400"/>
                  <a:pt x="234233" y="121540"/>
                  <a:pt x="226503" y="125834"/>
                </a:cubicBezTo>
                <a:cubicBezTo>
                  <a:pt x="208876" y="135627"/>
                  <a:pt x="195299" y="153013"/>
                  <a:pt x="176169" y="159390"/>
                </a:cubicBezTo>
                <a:cubicBezTo>
                  <a:pt x="150946" y="167798"/>
                  <a:pt x="147518" y="166488"/>
                  <a:pt x="125835" y="184557"/>
                </a:cubicBezTo>
                <a:cubicBezTo>
                  <a:pt x="61242" y="238384"/>
                  <a:pt x="137986" y="184845"/>
                  <a:pt x="75501" y="226502"/>
                </a:cubicBezTo>
                <a:cubicBezTo>
                  <a:pt x="72705" y="234891"/>
                  <a:pt x="72636" y="244764"/>
                  <a:pt x="67112" y="251669"/>
                </a:cubicBezTo>
                <a:cubicBezTo>
                  <a:pt x="60814" y="259542"/>
                  <a:pt x="47289" y="259897"/>
                  <a:pt x="41945" y="268447"/>
                </a:cubicBezTo>
                <a:cubicBezTo>
                  <a:pt x="32572" y="283444"/>
                  <a:pt x="34977" y="304066"/>
                  <a:pt x="25167" y="318781"/>
                </a:cubicBezTo>
                <a:cubicBezTo>
                  <a:pt x="3484" y="351306"/>
                  <a:pt x="11577" y="334383"/>
                  <a:pt x="0" y="369115"/>
                </a:cubicBezTo>
                <a:cubicBezTo>
                  <a:pt x="2796" y="405467"/>
                  <a:pt x="1670" y="442337"/>
                  <a:pt x="8389" y="478172"/>
                </a:cubicBezTo>
                <a:cubicBezTo>
                  <a:pt x="11860" y="496686"/>
                  <a:pt x="35677" y="512789"/>
                  <a:pt x="50334" y="520117"/>
                </a:cubicBezTo>
                <a:cubicBezTo>
                  <a:pt x="58243" y="524072"/>
                  <a:pt x="67592" y="524551"/>
                  <a:pt x="75501" y="528506"/>
                </a:cubicBezTo>
                <a:cubicBezTo>
                  <a:pt x="133435" y="557473"/>
                  <a:pt x="64387" y="536214"/>
                  <a:pt x="134224" y="553673"/>
                </a:cubicBezTo>
                <a:lnTo>
                  <a:pt x="369116" y="545284"/>
                </a:lnTo>
                <a:cubicBezTo>
                  <a:pt x="426408" y="542269"/>
                  <a:pt x="457743" y="535704"/>
                  <a:pt x="511729" y="528506"/>
                </a:cubicBezTo>
                <a:cubicBezTo>
                  <a:pt x="561694" y="521844"/>
                  <a:pt x="571589" y="523970"/>
                  <a:pt x="612397" y="511728"/>
                </a:cubicBezTo>
                <a:cubicBezTo>
                  <a:pt x="629337" y="506646"/>
                  <a:pt x="645953" y="500543"/>
                  <a:pt x="662731" y="494950"/>
                </a:cubicBezTo>
                <a:cubicBezTo>
                  <a:pt x="671120" y="492154"/>
                  <a:pt x="680540" y="491466"/>
                  <a:pt x="687898" y="486561"/>
                </a:cubicBezTo>
                <a:cubicBezTo>
                  <a:pt x="696287" y="480968"/>
                  <a:pt x="703798" y="473755"/>
                  <a:pt x="713065" y="469783"/>
                </a:cubicBezTo>
                <a:cubicBezTo>
                  <a:pt x="730115" y="462476"/>
                  <a:pt x="783944" y="455607"/>
                  <a:pt x="796955" y="453005"/>
                </a:cubicBezTo>
                <a:cubicBezTo>
                  <a:pt x="828652" y="446666"/>
                  <a:pt x="848742" y="438539"/>
                  <a:pt x="880844" y="427838"/>
                </a:cubicBezTo>
                <a:cubicBezTo>
                  <a:pt x="889233" y="425042"/>
                  <a:pt x="898653" y="424354"/>
                  <a:pt x="906011" y="419449"/>
                </a:cubicBezTo>
                <a:lnTo>
                  <a:pt x="981512" y="369115"/>
                </a:lnTo>
                <a:lnTo>
                  <a:pt x="1006679" y="352337"/>
                </a:lnTo>
                <a:cubicBezTo>
                  <a:pt x="1023613" y="301534"/>
                  <a:pt x="1036651" y="285856"/>
                  <a:pt x="1015068" y="226502"/>
                </a:cubicBezTo>
                <a:cubicBezTo>
                  <a:pt x="1011622" y="217027"/>
                  <a:pt x="998919" y="214233"/>
                  <a:pt x="989901" y="209724"/>
                </a:cubicBezTo>
                <a:cubicBezTo>
                  <a:pt x="981992" y="205769"/>
                  <a:pt x="972944" y="204619"/>
                  <a:pt x="964734" y="201335"/>
                </a:cubicBezTo>
                <a:cubicBezTo>
                  <a:pt x="958928" y="199013"/>
                  <a:pt x="985706" y="184557"/>
                  <a:pt x="981512" y="176168"/>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4" name="TextBox 13">
            <a:extLst>
              <a:ext uri="{FF2B5EF4-FFF2-40B4-BE49-F238E27FC236}">
                <a16:creationId xmlns:a16="http://schemas.microsoft.com/office/drawing/2014/main" id="{07A0481D-38CA-4A4A-B06A-DAED8F4F1C32}"/>
              </a:ext>
            </a:extLst>
          </p:cNvPr>
          <p:cNvSpPr txBox="1"/>
          <p:nvPr/>
        </p:nvSpPr>
        <p:spPr>
          <a:xfrm>
            <a:off x="7278261" y="4749465"/>
            <a:ext cx="4788490" cy="646331"/>
          </a:xfrm>
          <a:prstGeom prst="rect">
            <a:avLst/>
          </a:prstGeom>
          <a:noFill/>
        </p:spPr>
        <p:txBody>
          <a:bodyPr wrap="none" rtlCol="0">
            <a:spAutoFit/>
          </a:bodyPr>
          <a:lstStyle/>
          <a:p>
            <a:r>
              <a:rPr lang="en-US" b="1" dirty="0">
                <a:solidFill>
                  <a:srgbClr val="FF0000"/>
                </a:solidFill>
                <a:latin typeface="Arial" panose="020B0604020202020204" pitchFamily="34" charset="0"/>
                <a:cs typeface="Arial" panose="020B0604020202020204" pitchFamily="34" charset="0"/>
              </a:rPr>
              <a:t>Patient must consent to no-transport; </a:t>
            </a:r>
          </a:p>
          <a:p>
            <a:r>
              <a:rPr lang="en-US" b="1" dirty="0">
                <a:solidFill>
                  <a:srgbClr val="FF0000"/>
                </a:solidFill>
                <a:latin typeface="Arial" panose="020B0604020202020204" pitchFamily="34" charset="0"/>
                <a:cs typeface="Arial" panose="020B0604020202020204" pitchFamily="34" charset="0"/>
              </a:rPr>
              <a:t>Document on PCR; NO signature required</a:t>
            </a:r>
          </a:p>
        </p:txBody>
      </p:sp>
    </p:spTree>
    <p:extLst>
      <p:ext uri="{BB962C8B-B14F-4D97-AF65-F5344CB8AC3E}">
        <p14:creationId xmlns:p14="http://schemas.microsoft.com/office/powerpoint/2010/main" val="3544240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F2A23-4616-4CD5-B29B-968F80A2DBF3}"/>
              </a:ext>
            </a:extLst>
          </p:cNvPr>
          <p:cNvSpPr>
            <a:spLocks noGrp="1"/>
          </p:cNvSpPr>
          <p:nvPr>
            <p:ph type="title"/>
          </p:nvPr>
        </p:nvSpPr>
        <p:spPr/>
        <p:txBody>
          <a:bodyPr>
            <a:normAutofit/>
          </a:bodyPr>
          <a:lstStyle/>
          <a:p>
            <a:pPr algn="ctr"/>
            <a:r>
              <a:rPr lang="en-US" sz="4000" b="1" dirty="0">
                <a:solidFill>
                  <a:schemeClr val="accent1"/>
                </a:solidFill>
                <a:latin typeface="Arial" panose="020B0604020202020204" pitchFamily="34" charset="0"/>
                <a:cs typeface="Arial" panose="020B0604020202020204" pitchFamily="34" charset="0"/>
              </a:rPr>
              <a:t>Considerations</a:t>
            </a:r>
          </a:p>
        </p:txBody>
      </p:sp>
      <p:sp>
        <p:nvSpPr>
          <p:cNvPr id="3" name="Content Placeholder 2">
            <a:extLst>
              <a:ext uri="{FF2B5EF4-FFF2-40B4-BE49-F238E27FC236}">
                <a16:creationId xmlns:a16="http://schemas.microsoft.com/office/drawing/2014/main" id="{E86F0570-007A-48E4-91CC-D812CB392C4C}"/>
              </a:ext>
            </a:extLst>
          </p:cNvPr>
          <p:cNvSpPr>
            <a:spLocks noGrp="1"/>
          </p:cNvSpPr>
          <p:nvPr>
            <p:ph idx="1"/>
          </p:nvPr>
        </p:nvSpPr>
        <p:spPr>
          <a:xfrm>
            <a:off x="838200" y="1402672"/>
            <a:ext cx="10515600" cy="5455328"/>
          </a:xfrm>
        </p:spPr>
        <p:txBody>
          <a:bodyPr>
            <a:normAutofit lnSpcReduction="10000"/>
          </a:bodyPr>
          <a:lstStyle/>
          <a:p>
            <a:r>
              <a:rPr lang="en-US" dirty="0">
                <a:solidFill>
                  <a:schemeClr val="accent1"/>
                </a:solidFill>
                <a:latin typeface="Arial" panose="020B0604020202020204" pitchFamily="34" charset="0"/>
                <a:cs typeface="Arial" panose="020B0604020202020204" pitchFamily="34" charset="0"/>
              </a:rPr>
              <a:t>Your dispatch center should be made aware of the emergency protocol</a:t>
            </a: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As is already recommended, only one EMT with proper PPE should perform assessment and interaction with patient; start with 6-foot assessment if possible.</a:t>
            </a: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You must contact online medical control at your AFFILIATED Medical Control Hospital only</a:t>
            </a: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Your agency may wish to develop a checklist to gather required criteria for COVID No-Transport protocol.</a:t>
            </a:r>
          </a:p>
        </p:txBody>
      </p:sp>
    </p:spTree>
    <p:extLst>
      <p:ext uri="{BB962C8B-B14F-4D97-AF65-F5344CB8AC3E}">
        <p14:creationId xmlns:p14="http://schemas.microsoft.com/office/powerpoint/2010/main" val="1318253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F5180D-182A-4DD5-A1F8-124005A382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6424" y="-92769"/>
            <a:ext cx="6085912" cy="7193365"/>
          </a:xfrm>
          <a:prstGeom prst="rect">
            <a:avLst/>
          </a:prstGeom>
        </p:spPr>
      </p:pic>
      <p:sp>
        <p:nvSpPr>
          <p:cNvPr id="4" name="TextBox 3">
            <a:extLst>
              <a:ext uri="{FF2B5EF4-FFF2-40B4-BE49-F238E27FC236}">
                <a16:creationId xmlns:a16="http://schemas.microsoft.com/office/drawing/2014/main" id="{93BBC083-8F5E-4B81-BA0E-AAA4BD24DE36}"/>
              </a:ext>
            </a:extLst>
          </p:cNvPr>
          <p:cNvSpPr txBox="1"/>
          <p:nvPr/>
        </p:nvSpPr>
        <p:spPr>
          <a:xfrm>
            <a:off x="167952" y="811764"/>
            <a:ext cx="3095719" cy="1200329"/>
          </a:xfrm>
          <a:prstGeom prst="rect">
            <a:avLst/>
          </a:prstGeom>
          <a:noFill/>
        </p:spPr>
        <p:txBody>
          <a:bodyPr wrap="none" rtlCol="0">
            <a:spAutoFit/>
          </a:bodyPr>
          <a:lstStyle/>
          <a:p>
            <a:r>
              <a:rPr lang="en-US" b="1" dirty="0">
                <a:solidFill>
                  <a:schemeClr val="accent1"/>
                </a:solidFill>
                <a:latin typeface="Arial" panose="020B0604020202020204" pitchFamily="34" charset="0"/>
                <a:cs typeface="Arial" panose="020B0604020202020204" pitchFamily="34" charset="0"/>
              </a:rPr>
              <a:t>Here is a sample of one</a:t>
            </a:r>
          </a:p>
          <a:p>
            <a:r>
              <a:rPr lang="en-US" b="1" dirty="0">
                <a:solidFill>
                  <a:schemeClr val="accent1"/>
                </a:solidFill>
                <a:latin typeface="Arial" panose="020B0604020202020204" pitchFamily="34" charset="0"/>
                <a:cs typeface="Arial" panose="020B0604020202020204" pitchFamily="34" charset="0"/>
              </a:rPr>
              <a:t>type of checklist provided </a:t>
            </a:r>
          </a:p>
          <a:p>
            <a:r>
              <a:rPr lang="en-US" b="1" dirty="0">
                <a:solidFill>
                  <a:schemeClr val="accent1"/>
                </a:solidFill>
                <a:latin typeface="Arial" panose="020B0604020202020204" pitchFamily="34" charset="0"/>
                <a:cs typeface="Arial" panose="020B0604020202020204" pitchFamily="34" charset="0"/>
              </a:rPr>
              <a:t>by Baystate Health EMS </a:t>
            </a:r>
          </a:p>
          <a:p>
            <a:r>
              <a:rPr lang="en-US" b="1" dirty="0">
                <a:solidFill>
                  <a:schemeClr val="accent1"/>
                </a:solidFill>
                <a:latin typeface="Arial" panose="020B0604020202020204" pitchFamily="34" charset="0"/>
                <a:cs typeface="Arial" panose="020B0604020202020204" pitchFamily="34" charset="0"/>
              </a:rPr>
              <a:t>Coordinators</a:t>
            </a:r>
          </a:p>
        </p:txBody>
      </p:sp>
    </p:spTree>
    <p:extLst>
      <p:ext uri="{BB962C8B-B14F-4D97-AF65-F5344CB8AC3E}">
        <p14:creationId xmlns:p14="http://schemas.microsoft.com/office/powerpoint/2010/main" val="217841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FB70-DB5A-415F-BC4F-E652A3E1BF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97B075-307C-4E2A-B035-E9FB9E727961}"/>
              </a:ext>
            </a:extLst>
          </p:cNvPr>
          <p:cNvSpPr>
            <a:spLocks noGrp="1"/>
          </p:cNvSpPr>
          <p:nvPr>
            <p:ph idx="1"/>
          </p:nvPr>
        </p:nvSpPr>
        <p:spPr/>
        <p:txBody>
          <a:bodyPr/>
          <a:lstStyle/>
          <a:p>
            <a:r>
              <a:rPr lang="en-US" dirty="0">
                <a:solidFill>
                  <a:schemeClr val="accent1"/>
                </a:solidFill>
                <a:latin typeface="Arial" panose="020B0604020202020204" pitchFamily="34" charset="0"/>
                <a:cs typeface="Arial" panose="020B0604020202020204" pitchFamily="34" charset="0"/>
              </a:rPr>
              <a:t>Medical Control physicians will need to become familiar with this emergency protocol before it can be fully implemented</a:t>
            </a: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“Fever” is currently defined as &gt; 99.4</a:t>
            </a:r>
            <a:r>
              <a:rPr lang="en-US" dirty="0">
                <a:solidFill>
                  <a:schemeClr val="accent1"/>
                </a:solidFill>
                <a:latin typeface="Courier New" panose="02070309020205020404" pitchFamily="49" charset="0"/>
                <a:cs typeface="Courier New" panose="02070309020205020404" pitchFamily="49" charset="0"/>
              </a:rPr>
              <a:t>°</a:t>
            </a:r>
            <a:r>
              <a:rPr lang="en-US" dirty="0">
                <a:solidFill>
                  <a:schemeClr val="accent1"/>
                </a:solidFill>
                <a:latin typeface="Arial" panose="020B0604020202020204" pitchFamily="34" charset="0"/>
                <a:cs typeface="Arial" panose="020B0604020202020204" pitchFamily="34" charset="0"/>
              </a:rPr>
              <a:t>F (37.44</a:t>
            </a:r>
            <a:r>
              <a:rPr lang="en-US" b="1" dirty="0">
                <a:solidFill>
                  <a:schemeClr val="accent1"/>
                </a:solidFill>
                <a:latin typeface="Arial" panose="020B0604020202020204" pitchFamily="34" charset="0"/>
                <a:cs typeface="Arial" panose="020B0604020202020204" pitchFamily="34" charset="0"/>
              </a:rPr>
              <a:t>°</a:t>
            </a:r>
            <a:r>
              <a:rPr lang="en-US" dirty="0">
                <a:solidFill>
                  <a:schemeClr val="accent1"/>
                </a:solidFill>
                <a:latin typeface="Arial" panose="020B0604020202020204" pitchFamily="34" charset="0"/>
                <a:cs typeface="Arial" panose="020B0604020202020204" pitchFamily="34" charset="0"/>
              </a:rPr>
              <a:t>C</a:t>
            </a:r>
            <a:r>
              <a:rPr lang="en-US" b="1" dirty="0">
                <a:solidFill>
                  <a:schemeClr val="accent1"/>
                </a:solidFill>
                <a:latin typeface="Arial" panose="020B0604020202020204" pitchFamily="34" charset="0"/>
                <a:cs typeface="Arial" panose="020B0604020202020204" pitchFamily="34" charset="0"/>
              </a:rPr>
              <a:t>); “subjective”  </a:t>
            </a:r>
            <a:r>
              <a:rPr lang="en-US" dirty="0">
                <a:solidFill>
                  <a:schemeClr val="accent1"/>
                </a:solidFill>
                <a:latin typeface="Arial" panose="020B0604020202020204" pitchFamily="34" charset="0"/>
                <a:cs typeface="Arial" panose="020B0604020202020204" pitchFamily="34" charset="0"/>
              </a:rPr>
              <a:t>means if the patient feels they have a fever ~ at present, thermometers are not required on MA ambulances.</a:t>
            </a:r>
          </a:p>
          <a:p>
            <a:r>
              <a:rPr lang="en-US" dirty="0">
                <a:solidFill>
                  <a:schemeClr val="accent1"/>
                </a:solidFill>
                <a:latin typeface="Arial" panose="020B0604020202020204" pitchFamily="34" charset="0"/>
                <a:cs typeface="Arial" panose="020B0604020202020204" pitchFamily="34" charset="0"/>
              </a:rPr>
              <a:t> If your ambulance carries a thermometer you may use it, following manufacturer’s guidance, please record on PCR.</a:t>
            </a:r>
          </a:p>
          <a:p>
            <a:endParaRPr lang="en-US" dirty="0"/>
          </a:p>
        </p:txBody>
      </p:sp>
      <p:pic>
        <p:nvPicPr>
          <p:cNvPr id="5" name="Picture 4">
            <a:extLst>
              <a:ext uri="{FF2B5EF4-FFF2-40B4-BE49-F238E27FC236}">
                <a16:creationId xmlns:a16="http://schemas.microsoft.com/office/drawing/2014/main" id="{09ED5C53-D93E-48F2-A20E-6D63D96DEB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2860" y="5680673"/>
            <a:ext cx="2398562" cy="675838"/>
          </a:xfrm>
          <a:prstGeom prst="rect">
            <a:avLst/>
          </a:prstGeom>
        </p:spPr>
      </p:pic>
    </p:spTree>
    <p:extLst>
      <p:ext uri="{BB962C8B-B14F-4D97-AF65-F5344CB8AC3E}">
        <p14:creationId xmlns:p14="http://schemas.microsoft.com/office/powerpoint/2010/main" val="2048544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E7F13B-A759-45FF-872B-5B5B41A939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6318" y="0"/>
            <a:ext cx="5299364" cy="6858000"/>
          </a:xfrm>
          <a:prstGeom prst="rect">
            <a:avLst/>
          </a:prstGeom>
        </p:spPr>
      </p:pic>
      <p:sp>
        <p:nvSpPr>
          <p:cNvPr id="4" name="TextBox 3">
            <a:extLst>
              <a:ext uri="{FF2B5EF4-FFF2-40B4-BE49-F238E27FC236}">
                <a16:creationId xmlns:a16="http://schemas.microsoft.com/office/drawing/2014/main" id="{54F6B1ED-302D-4943-A076-FD1179126284}"/>
              </a:ext>
            </a:extLst>
          </p:cNvPr>
          <p:cNvSpPr txBox="1"/>
          <p:nvPr/>
        </p:nvSpPr>
        <p:spPr>
          <a:xfrm>
            <a:off x="469783" y="1308683"/>
            <a:ext cx="2976535" cy="4247317"/>
          </a:xfrm>
          <a:prstGeom prst="rect">
            <a:avLst/>
          </a:prstGeom>
          <a:noFill/>
        </p:spPr>
        <p:txBody>
          <a:bodyPr wrap="square" rtlCol="0">
            <a:spAutoFit/>
          </a:bodyPr>
          <a:lstStyle/>
          <a:p>
            <a:r>
              <a:rPr lang="en-US" dirty="0">
                <a:solidFill>
                  <a:schemeClr val="accent1"/>
                </a:solidFill>
                <a:latin typeface="Arial" panose="020B0604020202020204" pitchFamily="34" charset="0"/>
                <a:cs typeface="Arial" panose="020B0604020202020204" pitchFamily="34" charset="0"/>
              </a:rPr>
              <a:t>It is suggested to provide a copy of this handout to patients that you do not transport under this protocol</a:t>
            </a:r>
          </a:p>
          <a:p>
            <a:endParaRPr lang="en-US" dirty="0">
              <a:solidFill>
                <a:schemeClr val="accent1"/>
              </a:solidFill>
              <a:latin typeface="Arial" panose="020B0604020202020204" pitchFamily="34" charset="0"/>
              <a:cs typeface="Arial" panose="020B0604020202020204" pitchFamily="34" charset="0"/>
            </a:endParaRPr>
          </a:p>
          <a:p>
            <a:r>
              <a:rPr lang="en-US" dirty="0">
                <a:solidFill>
                  <a:schemeClr val="accent1"/>
                </a:solidFill>
                <a:latin typeface="Arial" panose="020B0604020202020204" pitchFamily="34" charset="0"/>
                <a:cs typeface="Arial" panose="020B0604020202020204" pitchFamily="34" charset="0"/>
              </a:rPr>
              <a:t>Encourage them to contact their PCP for phone or telehealth follow-up</a:t>
            </a:r>
          </a:p>
          <a:p>
            <a:endParaRPr lang="en-US" dirty="0">
              <a:solidFill>
                <a:schemeClr val="accent1"/>
              </a:solidFill>
              <a:latin typeface="Arial" panose="020B0604020202020204" pitchFamily="34" charset="0"/>
              <a:cs typeface="Arial" panose="020B0604020202020204" pitchFamily="34" charset="0"/>
            </a:endParaRPr>
          </a:p>
          <a:p>
            <a:r>
              <a:rPr lang="en-US" b="1" dirty="0">
                <a:solidFill>
                  <a:srgbClr val="FF0000"/>
                </a:solidFill>
                <a:latin typeface="Arial" panose="020B0604020202020204" pitchFamily="34" charset="0"/>
                <a:cs typeface="Arial" panose="020B0604020202020204" pitchFamily="34" charset="0"/>
              </a:rPr>
              <a:t>Remind them to call 911 if they experience worsening symptoms, including difficulty breathing</a:t>
            </a:r>
          </a:p>
        </p:txBody>
      </p:sp>
    </p:spTree>
    <p:extLst>
      <p:ext uri="{BB962C8B-B14F-4D97-AF65-F5344CB8AC3E}">
        <p14:creationId xmlns:p14="http://schemas.microsoft.com/office/powerpoint/2010/main" val="42612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744</Words>
  <Application>Microsoft Office PowerPoint</Application>
  <PresentationFormat>Widescreen</PresentationFormat>
  <Paragraphs>52</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Emergency Protocol Update  </vt:lpstr>
      <vt:lpstr>Limited Non-Transport For Specific Patients</vt:lpstr>
      <vt:lpstr>PowerPoint Presentation</vt:lpstr>
      <vt:lpstr>PowerPoint Presentation</vt:lpstr>
      <vt:lpstr>Considerations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Protocol Update</dc:title>
  <dc:creator>Deb</dc:creator>
  <cp:lastModifiedBy>Deb</cp:lastModifiedBy>
  <cp:revision>23</cp:revision>
  <dcterms:created xsi:type="dcterms:W3CDTF">2020-03-30T14:13:20Z</dcterms:created>
  <dcterms:modified xsi:type="dcterms:W3CDTF">2020-03-30T19:10:25Z</dcterms:modified>
</cp:coreProperties>
</file>